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02" r:id="rId2"/>
    <p:sldId id="326" r:id="rId3"/>
    <p:sldId id="323" r:id="rId4"/>
    <p:sldId id="272" r:id="rId5"/>
    <p:sldId id="303" r:id="rId6"/>
    <p:sldId id="311" r:id="rId7"/>
    <p:sldId id="310" r:id="rId8"/>
    <p:sldId id="307" r:id="rId9"/>
    <p:sldId id="308" r:id="rId10"/>
    <p:sldId id="304" r:id="rId11"/>
    <p:sldId id="325" r:id="rId12"/>
    <p:sldId id="324" r:id="rId13"/>
    <p:sldId id="306" r:id="rId14"/>
    <p:sldId id="317" r:id="rId15"/>
    <p:sldId id="309" r:id="rId16"/>
    <p:sldId id="314" r:id="rId17"/>
    <p:sldId id="305" r:id="rId18"/>
    <p:sldId id="316" r:id="rId19"/>
    <p:sldId id="312" r:id="rId20"/>
    <p:sldId id="313" r:id="rId21"/>
    <p:sldId id="318" r:id="rId22"/>
    <p:sldId id="320" r:id="rId23"/>
    <p:sldId id="319" r:id="rId24"/>
    <p:sldId id="321" r:id="rId25"/>
    <p:sldId id="322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/>
    <p:restoredTop sz="92455"/>
  </p:normalViewPr>
  <p:slideViewPr>
    <p:cSldViewPr snapToGrid="0" snapToObjects="1">
      <p:cViewPr>
        <p:scale>
          <a:sx n="148" d="100"/>
          <a:sy n="148" d="100"/>
        </p:scale>
        <p:origin x="167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3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92751-C4B3-6841-BDBB-363C61512601}" type="datetimeFigureOut">
              <a:t>2018/7/3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F0914-8860-A842-A885-D8FE6B3D2EF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859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8B8E2-9FF0-8C47-9210-BA66A45EF6EF}" type="datetimeFigureOut">
              <a:t>2018/7/3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6D972-6CA5-F143-8758-5D97F0BED6E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3421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39289"/>
            <a:ext cx="9144000" cy="1607390"/>
          </a:xfrm>
        </p:spPr>
        <p:txBody>
          <a:bodyPr anchor="b"/>
          <a:lstStyle>
            <a:lvl1pPr algn="ctr">
              <a:defRPr sz="6000" u="none"/>
            </a:lvl1pPr>
          </a:lstStyle>
          <a:p>
            <a:r>
              <a:rPr kumimoji="1" lang="zh-CN" altLang="en-US"/>
              <a:t>单击此处编辑母版标题样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3734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cxnSp>
        <p:nvCxnSpPr>
          <p:cNvPr id="8" name="直线连接符 7"/>
          <p:cNvCxnSpPr/>
          <p:nvPr userDrawn="1"/>
        </p:nvCxnSpPr>
        <p:spPr>
          <a:xfrm flipV="1">
            <a:off x="1173256" y="3146611"/>
            <a:ext cx="9845488" cy="26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687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2018/7/3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15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2018/7/3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1583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39289"/>
            <a:ext cx="9144000" cy="1607390"/>
          </a:xfrm>
        </p:spPr>
        <p:txBody>
          <a:bodyPr anchor="b">
            <a:normAutofit/>
          </a:bodyPr>
          <a:lstStyle>
            <a:lvl1pPr algn="ctr">
              <a:defRPr sz="4800" u="none"/>
            </a:lvl1pPr>
          </a:lstStyle>
          <a:p>
            <a:r>
              <a:rPr kumimoji="1" lang="zh-CN" altLang="en-US"/>
              <a:t>单击此处编辑母版标题样</a:t>
            </a:r>
          </a:p>
        </p:txBody>
      </p:sp>
      <p:cxnSp>
        <p:nvCxnSpPr>
          <p:cNvPr id="8" name="直线连接符 7"/>
          <p:cNvCxnSpPr/>
          <p:nvPr userDrawn="1"/>
        </p:nvCxnSpPr>
        <p:spPr>
          <a:xfrm flipV="1">
            <a:off x="1173256" y="3079376"/>
            <a:ext cx="9845488" cy="26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064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4643998"/>
          </a:xfrm>
        </p:spPr>
        <p:txBody>
          <a:bodyPr/>
          <a:lstStyle>
            <a:lvl1pPr>
              <a:defRPr>
                <a:latin typeface="Monaco" charset="0"/>
                <a:ea typeface="Monaco" charset="0"/>
                <a:cs typeface="Monaco" charset="0"/>
              </a:defRPr>
            </a:lvl1pPr>
            <a:lvl2pPr>
              <a:defRPr>
                <a:latin typeface="Monaco" charset="0"/>
                <a:ea typeface="Monaco" charset="0"/>
                <a:cs typeface="Monaco" charset="0"/>
              </a:defRPr>
            </a:lvl2pPr>
            <a:lvl3pPr>
              <a:defRPr>
                <a:latin typeface="Monaco" charset="0"/>
                <a:ea typeface="Monaco" charset="0"/>
                <a:cs typeface="Monaco" charset="0"/>
              </a:defRPr>
            </a:lvl3pPr>
            <a:lvl4pPr>
              <a:defRPr>
                <a:latin typeface="Monaco" charset="0"/>
                <a:ea typeface="Monaco" charset="0"/>
                <a:cs typeface="Monaco" charset="0"/>
              </a:defRPr>
            </a:lvl4pPr>
            <a:lvl5pPr>
              <a:defRPr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270996"/>
            <a:ext cx="10515600" cy="1087157"/>
          </a:xfrm>
        </p:spPr>
        <p:txBody>
          <a:bodyPr/>
          <a:lstStyle>
            <a:lvl1pPr>
              <a:defRPr b="0">
                <a:latin typeface="+mj-ea"/>
                <a:ea typeface="+mj-ea"/>
                <a:cs typeface="Microsoft YaHei" charset="0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cxnSp>
        <p:nvCxnSpPr>
          <p:cNvPr id="9" name="直线连接符 8"/>
          <p:cNvCxnSpPr/>
          <p:nvPr userDrawn="1"/>
        </p:nvCxnSpPr>
        <p:spPr>
          <a:xfrm>
            <a:off x="838200" y="1358153"/>
            <a:ext cx="10515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171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2018/7/3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3886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2018/7/3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5960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2018/7/3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570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2018/7/3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22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2018/7/3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1427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2018/7/3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4935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ECF50-5C24-E449-AC6F-631E523724C6}" type="datetimeFigureOut">
              <a:t>2018/7/3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112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eclipse.org/ide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/>
              <a:t>Starting….</a:t>
            </a:r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600237" y="3244334"/>
            <a:ext cx="4546437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hlinkClick r:id="rId2"/>
              </a:rPr>
              <a:t>https://www.eclipse.org/ide</a:t>
            </a:r>
            <a:r>
              <a:rPr lang="zh-CN" altLang="en-US" sz="2800" dirty="0" smtClean="0">
                <a:hlinkClick r:id="rId2"/>
              </a:rPr>
              <a:t>/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en-US" altLang="zh-CN" sz="2800" smtClean="0"/>
              <a:t>java.oracle.com/jdk1.8</a:t>
            </a:r>
            <a:endParaRPr lang="en-US" altLang="zh-CN" sz="2800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2814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Java</a:t>
            </a:r>
            <a:r>
              <a:rPr kumimoji="1" lang="zh-CN" altLang="en-US"/>
              <a:t> </a:t>
            </a:r>
            <a:r>
              <a:rPr kumimoji="1" lang="en-US" altLang="zh-CN"/>
              <a:t>Architecture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272" y="1431547"/>
            <a:ext cx="9192492" cy="530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63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zh-CN" altLang="en-US" dirty="0" smtClean="0"/>
              <a:t>是</a:t>
            </a:r>
            <a:r>
              <a:rPr kumimoji="1" lang="en-US" altLang="zh-CN" dirty="0" smtClean="0"/>
              <a:t>”</a:t>
            </a:r>
            <a:r>
              <a:rPr kumimoji="1" lang="zh-CN" altLang="en-US" dirty="0" smtClean="0"/>
              <a:t>字节码程序</a:t>
            </a:r>
            <a:r>
              <a:rPr kumimoji="1" lang="en-US" altLang="zh-CN" dirty="0" smtClean="0"/>
              <a:t>”</a:t>
            </a:r>
            <a:r>
              <a:rPr kumimoji="1" lang="zh-CN" altLang="en-US" dirty="0" smtClean="0"/>
              <a:t>的执行目标</a:t>
            </a:r>
            <a:endParaRPr kumimoji="1" lang="en-US" altLang="zh-CN" dirty="0" smtClean="0"/>
          </a:p>
          <a:p>
            <a:pPr>
              <a:lnSpc>
                <a:spcPct val="200000"/>
              </a:lnSpc>
            </a:pPr>
            <a:r>
              <a:rPr kumimoji="1" lang="zh-CN" altLang="en-US" dirty="0" smtClean="0"/>
              <a:t>它负责对调用进行转换（解释或者编译执行）</a:t>
            </a:r>
            <a:endParaRPr kumimoji="1" lang="en-US" altLang="zh-CN" dirty="0" smtClean="0"/>
          </a:p>
          <a:p>
            <a:pPr>
              <a:lnSpc>
                <a:spcPct val="200000"/>
              </a:lnSpc>
            </a:pPr>
            <a:r>
              <a:rPr kumimoji="1" lang="en-US" altLang="zh-CN" dirty="0" smtClean="0"/>
              <a:t>JVM(HotSpot,J9,JRockit,Dalvik/ART</a:t>
            </a:r>
            <a:r>
              <a:rPr kumimoji="1" lang="en-US" altLang="zh-CN" dirty="0"/>
              <a:t>)</a:t>
            </a:r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JVM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1978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SDK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Tools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987550"/>
            <a:ext cx="101854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05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270996"/>
            <a:ext cx="3374736" cy="5949695"/>
          </a:xfrm>
        </p:spPr>
        <p:txBody>
          <a:bodyPr>
            <a:normAutofit/>
          </a:bodyPr>
          <a:lstStyle/>
          <a:p>
            <a:r>
              <a:rPr kumimoji="1" lang="en-US" altLang="zh-CN"/>
              <a:t>Runtime</a:t>
            </a:r>
            <a:r>
              <a:rPr kumimoji="1" lang="zh-CN" altLang="en-US"/>
              <a:t> </a:t>
            </a:r>
            <a:r>
              <a:rPr kumimoji="1" lang="en-US" altLang="zh-CN"/>
              <a:t>Memory</a:t>
            </a:r>
            <a:r>
              <a:rPr kumimoji="1" lang="zh-CN" altLang="en-US"/>
              <a:t> </a:t>
            </a:r>
            <a:r>
              <a:rPr kumimoji="1" lang="en-US" altLang="zh-CN"/>
              <a:t>Areas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982" y="381833"/>
            <a:ext cx="8477645" cy="63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19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PATH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JAVA_HOME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kumimoji="1" lang="en-US" altLang="zh-CN" dirty="0" smtClean="0"/>
              <a:t>JRE_HOME</a:t>
            </a:r>
          </a:p>
          <a:p>
            <a:pPr>
              <a:lnSpc>
                <a:spcPct val="150000"/>
              </a:lnSpc>
            </a:pPr>
            <a:r>
              <a:rPr kumimoji="1" lang="en-US" altLang="zh-CN" smtClean="0"/>
              <a:t>CLASSPATH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Environment</a:t>
            </a:r>
            <a:r>
              <a:rPr kumimoji="1" lang="zh-CN" altLang="en-US"/>
              <a:t> </a:t>
            </a:r>
            <a:r>
              <a:rPr kumimoji="1" lang="en-US" altLang="zh-CN"/>
              <a:t>Setup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9019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586780"/>
          </a:xfrm>
        </p:spPr>
        <p:txBody>
          <a:bodyPr/>
          <a:lstStyle/>
          <a:p>
            <a:r>
              <a:rPr kumimoji="1" lang="en-US" altLang="zh-CN"/>
              <a:t>vim/emacs/sublime/atom…</a:t>
            </a:r>
            <a:endParaRPr kumimoji="1" lang="zh-CN" altLang="en-US"/>
          </a:p>
          <a:p>
            <a:endParaRPr kumimoji="1" lang="zh-CN" altLang="en-US"/>
          </a:p>
          <a:p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IDE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9745"/>
            <a:ext cx="105156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64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/>
              <a:t>Case</a:t>
            </a:r>
            <a:r>
              <a:rPr kumimoji="1" lang="zh-CN" altLang="en-US"/>
              <a:t> </a:t>
            </a:r>
            <a:r>
              <a:rPr kumimoji="1" lang="en-US" altLang="zh-CN"/>
              <a:t>Sensitivity</a:t>
            </a:r>
            <a:endParaRPr kumimoji="1" lang="zh-CN" altLang="en-US"/>
          </a:p>
          <a:p>
            <a:pPr>
              <a:lnSpc>
                <a:spcPct val="150000"/>
              </a:lnSpc>
            </a:pPr>
            <a:r>
              <a:rPr kumimoji="1" lang="en-US" altLang="zh-CN"/>
              <a:t>Class</a:t>
            </a:r>
            <a:r>
              <a:rPr kumimoji="1" lang="zh-CN" altLang="en-US"/>
              <a:t> </a:t>
            </a:r>
            <a:r>
              <a:rPr kumimoji="1" lang="en-US" altLang="zh-CN"/>
              <a:t>Name</a:t>
            </a:r>
            <a:r>
              <a:rPr kumimoji="1" lang="zh-CN" altLang="en-US"/>
              <a:t> </a:t>
            </a:r>
            <a:r>
              <a:rPr kumimoji="1" lang="en-US" altLang="zh-CN"/>
              <a:t>BigCamel</a:t>
            </a:r>
            <a:endParaRPr kumimoji="1" lang="zh-CN" altLang="en-US"/>
          </a:p>
          <a:p>
            <a:pPr>
              <a:lnSpc>
                <a:spcPct val="150000"/>
              </a:lnSpc>
            </a:pPr>
            <a:r>
              <a:rPr kumimoji="1" lang="en-US" altLang="zh-CN"/>
              <a:t>package</a:t>
            </a:r>
            <a:r>
              <a:rPr kumimoji="1" lang="zh-CN" altLang="en-US"/>
              <a:t> </a:t>
            </a:r>
            <a:r>
              <a:rPr kumimoji="1" lang="en-US" altLang="zh-CN"/>
              <a:t>lowercase/const</a:t>
            </a:r>
            <a:r>
              <a:rPr kumimoji="1" lang="zh-CN" altLang="en-US"/>
              <a:t> </a:t>
            </a:r>
            <a:r>
              <a:rPr kumimoji="1" lang="en-US" altLang="zh-CN"/>
              <a:t>uppercase-snake</a:t>
            </a:r>
            <a:endParaRPr kumimoji="1" lang="zh-CN" altLang="en-US"/>
          </a:p>
          <a:p>
            <a:pPr>
              <a:lnSpc>
                <a:spcPct val="150000"/>
              </a:lnSpc>
            </a:pPr>
            <a:r>
              <a:rPr kumimoji="1" lang="en-US" altLang="zh-CN"/>
              <a:t>Method/Field</a:t>
            </a:r>
            <a:r>
              <a:rPr kumimoji="1" lang="zh-CN" altLang="en-US"/>
              <a:t> </a:t>
            </a:r>
            <a:r>
              <a:rPr kumimoji="1" lang="en-US" altLang="zh-CN"/>
              <a:t>Name</a:t>
            </a:r>
            <a:r>
              <a:rPr kumimoji="1" lang="zh-CN" altLang="en-US"/>
              <a:t> </a:t>
            </a:r>
            <a:r>
              <a:rPr kumimoji="1" lang="en-US" altLang="zh-CN"/>
              <a:t>littleCamel</a:t>
            </a:r>
            <a:endParaRPr kumimoji="1" lang="zh-CN" altLang="en-US"/>
          </a:p>
          <a:p>
            <a:pPr>
              <a:lnSpc>
                <a:spcPct val="150000"/>
              </a:lnSpc>
            </a:pPr>
            <a:r>
              <a:rPr kumimoji="1" lang="en-US" altLang="zh-CN"/>
              <a:t>FileName</a:t>
            </a:r>
            <a:r>
              <a:rPr kumimoji="1" lang="zh-CN" altLang="en-US"/>
              <a:t> </a:t>
            </a:r>
            <a:r>
              <a:rPr kumimoji="1" lang="en-US" altLang="zh-CN"/>
              <a:t>match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public</a:t>
            </a:r>
            <a:r>
              <a:rPr kumimoji="1" lang="zh-CN" altLang="en-US"/>
              <a:t> </a:t>
            </a:r>
            <a:r>
              <a:rPr kumimoji="1" lang="en-US" altLang="zh-CN"/>
              <a:t>class</a:t>
            </a:r>
            <a:endParaRPr kumimoji="1" lang="zh-CN" altLang="en-US"/>
          </a:p>
          <a:p>
            <a:pPr>
              <a:lnSpc>
                <a:spcPct val="150000"/>
              </a:lnSpc>
            </a:pPr>
            <a:r>
              <a:rPr kumimoji="1" lang="en-US" altLang="zh-CN"/>
              <a:t>Enter</a:t>
            </a:r>
            <a:r>
              <a:rPr kumimoji="1" lang="zh-CN" altLang="en-US"/>
              <a:t> </a:t>
            </a:r>
            <a:r>
              <a:rPr kumimoji="1" lang="en-US" altLang="zh-CN"/>
              <a:t>public</a:t>
            </a:r>
            <a:r>
              <a:rPr kumimoji="1" lang="zh-CN" altLang="en-US"/>
              <a:t> </a:t>
            </a:r>
            <a:r>
              <a:rPr kumimoji="1" lang="en-US" altLang="zh-CN"/>
              <a:t>static</a:t>
            </a:r>
            <a:r>
              <a:rPr kumimoji="1" lang="zh-CN" altLang="en-US"/>
              <a:t> </a:t>
            </a:r>
            <a:r>
              <a:rPr kumimoji="1" lang="en-US" altLang="zh-CN"/>
              <a:t>void</a:t>
            </a:r>
            <a:r>
              <a:rPr kumimoji="1" lang="zh-CN" altLang="en-US"/>
              <a:t> </a:t>
            </a:r>
            <a:r>
              <a:rPr kumimoji="1" lang="en-US" altLang="zh-CN"/>
              <a:t>main(String[]);</a:t>
            </a:r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Basic</a:t>
            </a:r>
            <a:r>
              <a:rPr kumimoji="1" lang="zh-CN" altLang="en-US"/>
              <a:t> </a:t>
            </a:r>
            <a:r>
              <a:rPr kumimoji="1" lang="en-US" altLang="zh-CN"/>
              <a:t>Syntax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2754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9437" y="298706"/>
            <a:ext cx="3151909" cy="1087157"/>
          </a:xfrm>
        </p:spPr>
        <p:txBody>
          <a:bodyPr/>
          <a:lstStyle/>
          <a:p>
            <a:r>
              <a:rPr kumimoji="1" lang="en-US" altLang="zh-CN"/>
              <a:t>DATA</a:t>
            </a:r>
            <a:r>
              <a:rPr kumimoji="1" lang="zh-CN" altLang="en-US"/>
              <a:t> </a:t>
            </a:r>
            <a:r>
              <a:rPr kumimoji="1" lang="en-US" altLang="zh-CN"/>
              <a:t>TYPE</a:t>
            </a:r>
            <a:r>
              <a:rPr kumimoji="1" lang="zh-CN" altLang="en-US"/>
              <a:t>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74013"/>
            <a:ext cx="8675667" cy="643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06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Local(Auto)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Variables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Class(Static)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Variables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Instance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Variables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smtClean="0"/>
              <a:t>Final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Varibles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Identifiers</a:t>
            </a:r>
            <a:endParaRPr kumimoji="1" lang="zh-CN" altLang="en-US" dirty="0"/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begin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letter(a-z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A-Z),$,_</a:t>
            </a:r>
            <a:endParaRPr kumimoji="1" lang="zh-CN" altLang="en-US" dirty="0"/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used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Java</a:t>
            </a:r>
            <a:r>
              <a:rPr kumimoji="1" lang="zh-CN" altLang="en-US"/>
              <a:t> </a:t>
            </a:r>
            <a:r>
              <a:rPr kumimoji="1" lang="en-US" altLang="zh-CN"/>
              <a:t>Variables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235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/>
              <a:t>Arthmetic</a:t>
            </a:r>
            <a:endParaRPr kumimoji="1" lang="zh-CN" altLang="en-US"/>
          </a:p>
          <a:p>
            <a:pPr lvl="1"/>
            <a:r>
              <a:rPr kumimoji="1" lang="en-US" altLang="zh-CN"/>
              <a:t>+</a:t>
            </a:r>
            <a:r>
              <a:rPr kumimoji="1" lang="zh-CN" altLang="en-US"/>
              <a:t> </a:t>
            </a:r>
            <a:r>
              <a:rPr kumimoji="1" lang="en-US" altLang="zh-CN"/>
              <a:t>-</a:t>
            </a:r>
            <a:r>
              <a:rPr kumimoji="1" lang="zh-CN" altLang="en-US"/>
              <a:t> * </a:t>
            </a:r>
            <a:r>
              <a:rPr kumimoji="1" lang="en-US" altLang="zh-CN"/>
              <a:t>/</a:t>
            </a:r>
            <a:r>
              <a:rPr kumimoji="1" lang="zh-CN" altLang="en-US"/>
              <a:t> </a:t>
            </a:r>
            <a:r>
              <a:rPr kumimoji="1" lang="en-US" altLang="zh-CN"/>
              <a:t>%</a:t>
            </a:r>
            <a:r>
              <a:rPr kumimoji="1" lang="zh-CN" altLang="en-US"/>
              <a:t> </a:t>
            </a:r>
            <a:r>
              <a:rPr kumimoji="1" lang="en-US" altLang="zh-CN"/>
              <a:t>++</a:t>
            </a:r>
            <a:r>
              <a:rPr kumimoji="1" lang="zh-CN" altLang="en-US"/>
              <a:t> </a:t>
            </a:r>
            <a:r>
              <a:rPr kumimoji="1" lang="en-US" altLang="zh-CN"/>
              <a:t>--</a:t>
            </a:r>
            <a:endParaRPr kumimoji="1" lang="zh-CN" altLang="en-US"/>
          </a:p>
          <a:p>
            <a:r>
              <a:rPr kumimoji="1" lang="en-US" altLang="zh-CN"/>
              <a:t>Relational</a:t>
            </a:r>
            <a:endParaRPr kumimoji="1" lang="zh-CN" altLang="en-US"/>
          </a:p>
          <a:p>
            <a:pPr lvl="1"/>
            <a:r>
              <a:rPr kumimoji="1" lang="en-US" altLang="zh-CN"/>
              <a:t>&gt;</a:t>
            </a:r>
            <a:r>
              <a:rPr kumimoji="1" lang="zh-CN" altLang="en-US"/>
              <a:t> </a:t>
            </a:r>
            <a:r>
              <a:rPr kumimoji="1" lang="en-US" altLang="zh-CN"/>
              <a:t>&lt;</a:t>
            </a:r>
            <a:r>
              <a:rPr kumimoji="1" lang="zh-CN" altLang="en-US"/>
              <a:t> </a:t>
            </a:r>
            <a:r>
              <a:rPr kumimoji="1" lang="en-US" altLang="zh-CN"/>
              <a:t>&gt;=</a:t>
            </a:r>
            <a:r>
              <a:rPr kumimoji="1" lang="zh-CN" altLang="en-US"/>
              <a:t> </a:t>
            </a:r>
            <a:r>
              <a:rPr kumimoji="1" lang="en-US" altLang="zh-CN"/>
              <a:t>&lt;=</a:t>
            </a:r>
            <a:r>
              <a:rPr kumimoji="1" lang="zh-CN" altLang="en-US"/>
              <a:t> </a:t>
            </a:r>
            <a:r>
              <a:rPr kumimoji="1" lang="en-US" altLang="zh-CN"/>
              <a:t>!=</a:t>
            </a:r>
            <a:r>
              <a:rPr kumimoji="1" lang="zh-CN" altLang="en-US"/>
              <a:t> </a:t>
            </a:r>
          </a:p>
          <a:p>
            <a:r>
              <a:rPr kumimoji="1" lang="en-US" altLang="zh-CN"/>
              <a:t>Bitwise</a:t>
            </a:r>
            <a:endParaRPr kumimoji="1" lang="zh-CN" altLang="en-US"/>
          </a:p>
          <a:p>
            <a:pPr lvl="1"/>
            <a:r>
              <a:rPr kumimoji="1" lang="en-US" altLang="zh-CN"/>
              <a:t>&amp;</a:t>
            </a:r>
            <a:r>
              <a:rPr kumimoji="1" lang="zh-CN" altLang="en-US"/>
              <a:t> </a:t>
            </a:r>
            <a:r>
              <a:rPr kumimoji="1" lang="en-US" altLang="zh-CN"/>
              <a:t>|</a:t>
            </a:r>
            <a:r>
              <a:rPr kumimoji="1" lang="zh-CN" altLang="en-US"/>
              <a:t> </a:t>
            </a:r>
            <a:r>
              <a:rPr kumimoji="1" lang="en-US" altLang="zh-CN"/>
              <a:t>^</a:t>
            </a:r>
            <a:r>
              <a:rPr kumimoji="1" lang="zh-CN" altLang="en-US"/>
              <a:t> </a:t>
            </a:r>
            <a:r>
              <a:rPr kumimoji="1" lang="en-US" altLang="zh-CN"/>
              <a:t>~</a:t>
            </a:r>
            <a:r>
              <a:rPr kumimoji="1" lang="zh-CN" altLang="en-US"/>
              <a:t> </a:t>
            </a:r>
            <a:r>
              <a:rPr kumimoji="1" lang="en-US" altLang="zh-CN"/>
              <a:t>&lt;&lt;</a:t>
            </a:r>
            <a:r>
              <a:rPr kumimoji="1" lang="zh-CN" altLang="en-US"/>
              <a:t> </a:t>
            </a:r>
            <a:r>
              <a:rPr kumimoji="1" lang="en-US" altLang="zh-CN"/>
              <a:t>&gt;&gt;</a:t>
            </a:r>
            <a:r>
              <a:rPr kumimoji="1" lang="zh-CN" altLang="en-US"/>
              <a:t> </a:t>
            </a:r>
            <a:r>
              <a:rPr kumimoji="1" lang="en-US" altLang="zh-CN"/>
              <a:t>&gt;&gt;&gt;</a:t>
            </a:r>
            <a:endParaRPr kumimoji="1" lang="zh-CN" altLang="en-US"/>
          </a:p>
          <a:p>
            <a:r>
              <a:rPr kumimoji="1" lang="en-US" altLang="zh-CN"/>
              <a:t>Logic</a:t>
            </a:r>
            <a:endParaRPr kumimoji="1" lang="zh-CN" altLang="en-US"/>
          </a:p>
          <a:p>
            <a:pPr lvl="1"/>
            <a:r>
              <a:rPr kumimoji="1" lang="en-US" altLang="zh-CN"/>
              <a:t>&amp;&amp;</a:t>
            </a:r>
            <a:r>
              <a:rPr kumimoji="1" lang="zh-CN" altLang="en-US"/>
              <a:t> </a:t>
            </a:r>
            <a:r>
              <a:rPr kumimoji="1" lang="en-US" altLang="zh-CN"/>
              <a:t>||</a:t>
            </a:r>
            <a:r>
              <a:rPr kumimoji="1" lang="zh-CN" altLang="en-US"/>
              <a:t> </a:t>
            </a:r>
            <a:r>
              <a:rPr kumimoji="1" lang="en-US" altLang="zh-CN"/>
              <a:t>!</a:t>
            </a:r>
            <a:endParaRPr kumimoji="1" lang="zh-CN" altLang="en-US"/>
          </a:p>
          <a:p>
            <a:r>
              <a:rPr kumimoji="1" lang="en-US" altLang="zh-CN"/>
              <a:t>Assignment</a:t>
            </a:r>
            <a:endParaRPr kumimoji="1" lang="zh-CN" altLang="en-US"/>
          </a:p>
          <a:p>
            <a:pPr lvl="1"/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+=</a:t>
            </a:r>
            <a:r>
              <a:rPr kumimoji="1" lang="zh-CN" altLang="en-US"/>
              <a:t> </a:t>
            </a:r>
            <a:r>
              <a:rPr kumimoji="1" lang="en-US" altLang="zh-CN"/>
              <a:t>-=</a:t>
            </a:r>
            <a:r>
              <a:rPr kumimoji="1" lang="zh-CN" altLang="en-US"/>
              <a:t> *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/=</a:t>
            </a:r>
            <a:r>
              <a:rPr kumimoji="1" lang="zh-CN" altLang="en-US"/>
              <a:t> </a:t>
            </a:r>
            <a:r>
              <a:rPr kumimoji="1" lang="en-US" altLang="zh-CN"/>
              <a:t>%=</a:t>
            </a:r>
            <a:r>
              <a:rPr kumimoji="1" lang="zh-CN" altLang="en-US"/>
              <a:t> </a:t>
            </a:r>
            <a:r>
              <a:rPr kumimoji="1" lang="en-US" altLang="zh-CN"/>
              <a:t>&lt;&lt;=</a:t>
            </a:r>
            <a:r>
              <a:rPr kumimoji="1" lang="zh-CN" altLang="en-US"/>
              <a:t> </a:t>
            </a:r>
            <a:r>
              <a:rPr kumimoji="1" lang="en-US" altLang="zh-CN"/>
              <a:t>&gt;&gt;=</a:t>
            </a:r>
            <a:r>
              <a:rPr kumimoji="1" lang="zh-CN" altLang="en-US"/>
              <a:t> </a:t>
            </a:r>
            <a:r>
              <a:rPr kumimoji="1" lang="en-US" altLang="zh-CN"/>
              <a:t>&amp;=</a:t>
            </a:r>
            <a:r>
              <a:rPr kumimoji="1" lang="zh-CN" altLang="en-US"/>
              <a:t> </a:t>
            </a:r>
            <a:r>
              <a:rPr kumimoji="1" lang="en-US" altLang="zh-CN"/>
              <a:t>^=</a:t>
            </a:r>
            <a:r>
              <a:rPr kumimoji="1" lang="zh-CN" altLang="en-US"/>
              <a:t> </a:t>
            </a:r>
            <a:r>
              <a:rPr kumimoji="1" lang="en-US" altLang="zh-CN"/>
              <a:t>~=</a:t>
            </a:r>
            <a:r>
              <a:rPr kumimoji="1" lang="zh-CN" altLang="en-US"/>
              <a:t> </a:t>
            </a:r>
            <a:r>
              <a:rPr kumimoji="1" lang="en-US" altLang="zh-CN"/>
              <a:t>|=</a:t>
            </a:r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Operators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4133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" y="1721168"/>
            <a:ext cx="3277973" cy="27289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385776" y="1640781"/>
            <a:ext cx="7161017" cy="4639439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700" dirty="0">
                <a:latin typeface="+mn-lt"/>
                <a:ea typeface="+mn-ea"/>
                <a:cs typeface="+mn-cs"/>
              </a:rPr>
              <a:t>软件开发</a:t>
            </a:r>
            <a:endParaRPr kumimoji="1" lang="en-US" altLang="zh-CN" sz="1700" dirty="0"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1700" dirty="0">
                <a:latin typeface="+mn-lt"/>
                <a:ea typeface="+mn-ea"/>
                <a:cs typeface="+mn-cs"/>
              </a:rPr>
              <a:t>泰浩软件</a:t>
            </a:r>
            <a:r>
              <a:rPr kumimoji="1" lang="en-US" altLang="zh-CN" sz="1700" dirty="0">
                <a:latin typeface="+mn-lt"/>
                <a:ea typeface="+mn-ea"/>
                <a:cs typeface="+mn-cs"/>
              </a:rPr>
              <a:t>(</a:t>
            </a:r>
            <a:r>
              <a:rPr kumimoji="1" lang="zh-CN" altLang="en-US" sz="1700" dirty="0">
                <a:latin typeface="+mn-lt"/>
                <a:ea typeface="+mn-ea"/>
                <a:cs typeface="+mn-cs"/>
              </a:rPr>
              <a:t>美国</a:t>
            </a:r>
            <a:r>
              <a:rPr kumimoji="1" lang="en-US" altLang="zh-CN" sz="1700" dirty="0">
                <a:latin typeface="+mn-lt"/>
                <a:ea typeface="+mn-ea"/>
                <a:cs typeface="+mn-cs"/>
              </a:rPr>
              <a:t>)</a:t>
            </a:r>
            <a:r>
              <a:rPr kumimoji="1" lang="zh-CN" altLang="en-US" sz="1700" dirty="0">
                <a:latin typeface="+mn-lt"/>
                <a:ea typeface="+mn-ea"/>
                <a:cs typeface="+mn-cs"/>
              </a:rPr>
              <a:t>，在线教育</a:t>
            </a:r>
            <a:r>
              <a:rPr kumimoji="1" lang="en-US" altLang="zh-CN" sz="1700" dirty="0">
                <a:latin typeface="+mn-lt"/>
                <a:ea typeface="+mn-ea"/>
                <a:cs typeface="+mn-cs"/>
              </a:rPr>
              <a:t>EDU2000</a:t>
            </a:r>
            <a:r>
              <a:rPr kumimoji="1" lang="zh-CN" altLang="en-US" sz="1700" dirty="0" smtClean="0">
                <a:latin typeface="+mn-lt"/>
                <a:ea typeface="+mn-ea"/>
                <a:cs typeface="+mn-cs"/>
              </a:rPr>
              <a:t>系统</a:t>
            </a:r>
            <a:endParaRPr kumimoji="1" lang="en-US" altLang="zh-CN" sz="1700" dirty="0" smtClean="0"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1700" dirty="0" smtClean="0">
                <a:latin typeface="+mn-lt"/>
                <a:ea typeface="+mn-ea"/>
                <a:cs typeface="+mn-cs"/>
              </a:rPr>
              <a:t>台湾某上市集团，数字医疗综合平台</a:t>
            </a:r>
            <a:endParaRPr kumimoji="1" lang="en-US" altLang="zh-CN" sz="1700" dirty="0"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1700" dirty="0" smtClean="0">
                <a:latin typeface="+mn-lt"/>
                <a:ea typeface="+mn-ea"/>
                <a:cs typeface="+mn-cs"/>
              </a:rPr>
              <a:t>中国</a:t>
            </a:r>
            <a:r>
              <a:rPr kumimoji="1" lang="zh-CN" altLang="en-US" sz="1700" dirty="0" smtClean="0">
                <a:latin typeface="+mn-lt"/>
                <a:ea typeface="+mn-ea"/>
                <a:cs typeface="+mn-cs"/>
              </a:rPr>
              <a:t>锐捷网络集团，</a:t>
            </a:r>
            <a:r>
              <a:rPr kumimoji="1" lang="zh-CN" altLang="en-US" sz="1700" dirty="0">
                <a:latin typeface="+mn-lt"/>
                <a:ea typeface="+mn-ea"/>
                <a:cs typeface="+mn-cs"/>
              </a:rPr>
              <a:t>综合网络实验平台</a:t>
            </a:r>
            <a:endParaRPr kumimoji="1" lang="en-US" altLang="zh-CN" sz="1700" dirty="0"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endParaRPr kumimoji="1" lang="en-US" altLang="zh-CN" sz="1700" dirty="0">
              <a:latin typeface="+mn-lt"/>
              <a:ea typeface="+mn-ea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700" dirty="0">
                <a:latin typeface="+mn-lt"/>
                <a:ea typeface="+mn-ea"/>
                <a:cs typeface="+mn-cs"/>
              </a:rPr>
              <a:t>企业</a:t>
            </a:r>
            <a:r>
              <a:rPr kumimoji="1" lang="en-US" altLang="zh-CN" sz="1700" dirty="0">
                <a:latin typeface="+mn-lt"/>
                <a:ea typeface="+mn-ea"/>
                <a:cs typeface="+mn-cs"/>
              </a:rPr>
              <a:t>IT</a:t>
            </a:r>
            <a:r>
              <a:rPr kumimoji="1" lang="zh-CN" altLang="en-US" sz="1700" dirty="0" smtClean="0">
                <a:latin typeface="+mn-lt"/>
                <a:ea typeface="+mn-ea"/>
                <a:cs typeface="+mn-cs"/>
              </a:rPr>
              <a:t>咨询</a:t>
            </a:r>
            <a:endParaRPr kumimoji="1" lang="en-US" altLang="zh-CN" sz="900" dirty="0" smtClean="0"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1700" dirty="0" smtClean="0">
                <a:latin typeface="+mn-lt"/>
                <a:ea typeface="+mn-ea"/>
                <a:cs typeface="+mn-cs"/>
              </a:rPr>
              <a:t>美国</a:t>
            </a:r>
            <a:r>
              <a:rPr kumimoji="1" lang="en-US" altLang="zh-CN" sz="1700" dirty="0" err="1">
                <a:latin typeface="+mn-lt"/>
                <a:ea typeface="+mn-ea"/>
                <a:cs typeface="+mn-cs"/>
              </a:rPr>
              <a:t>Verifon</a:t>
            </a:r>
            <a:r>
              <a:rPr kumimoji="1" lang="zh-CN" altLang="en-US" sz="1700" dirty="0">
                <a:latin typeface="+mn-lt"/>
                <a:ea typeface="+mn-ea"/>
                <a:cs typeface="+mn-cs"/>
              </a:rPr>
              <a:t>集团</a:t>
            </a:r>
            <a:endParaRPr kumimoji="1" lang="en-US" altLang="zh-CN" sz="1700" dirty="0"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1700" dirty="0" smtClean="0">
                <a:latin typeface="+mn-lt"/>
                <a:ea typeface="+mn-ea"/>
                <a:cs typeface="+mn-cs"/>
              </a:rPr>
              <a:t>中国</a:t>
            </a:r>
            <a:r>
              <a:rPr kumimoji="1" lang="zh-CN" altLang="en-US" sz="1700" dirty="0">
                <a:latin typeface="+mn-lt"/>
                <a:ea typeface="+mn-ea"/>
                <a:cs typeface="+mn-cs"/>
              </a:rPr>
              <a:t>建设银行（国家软件开发中心</a:t>
            </a:r>
            <a:r>
              <a:rPr kumimoji="1" lang="zh-CN" altLang="en-US" sz="1700" dirty="0" smtClean="0">
                <a:latin typeface="+mn-lt"/>
                <a:ea typeface="+mn-ea"/>
                <a:cs typeface="+mn-cs"/>
              </a:rPr>
              <a:t>）</a:t>
            </a:r>
            <a:endParaRPr kumimoji="1" lang="en-US" altLang="zh-CN" sz="1700" dirty="0" smtClean="0"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1700" dirty="0" smtClean="0">
                <a:latin typeface="+mn-lt"/>
                <a:ea typeface="+mn-ea"/>
                <a:cs typeface="+mn-cs"/>
              </a:rPr>
              <a:t>北京银行总部开发中心</a:t>
            </a:r>
            <a:endParaRPr kumimoji="1" lang="en-US" altLang="zh-CN" sz="1700" dirty="0"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1700" dirty="0">
                <a:latin typeface="+mn-lt"/>
                <a:ea typeface="+mn-ea"/>
                <a:cs typeface="+mn-cs"/>
              </a:rPr>
              <a:t>中国石油</a:t>
            </a:r>
            <a:endParaRPr kumimoji="1" lang="en-US" altLang="zh-CN" sz="1700" dirty="0"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1700" dirty="0">
                <a:latin typeface="+mn-lt"/>
                <a:ea typeface="+mn-ea"/>
                <a:cs typeface="+mn-cs"/>
              </a:rPr>
              <a:t>中国铁路总公司（</a:t>
            </a:r>
            <a:r>
              <a:rPr kumimoji="1" lang="en-US" altLang="zh-CN" sz="1700" dirty="0">
                <a:latin typeface="+mn-lt"/>
                <a:ea typeface="+mn-ea"/>
                <a:cs typeface="+mn-cs"/>
              </a:rPr>
              <a:t>12306</a:t>
            </a:r>
            <a:r>
              <a:rPr kumimoji="1" lang="zh-CN" altLang="en-US" sz="1700" dirty="0">
                <a:latin typeface="+mn-lt"/>
                <a:ea typeface="+mn-ea"/>
                <a:cs typeface="+mn-cs"/>
              </a:rPr>
              <a:t>平台</a:t>
            </a:r>
            <a:r>
              <a:rPr kumimoji="1" lang="zh-CN" altLang="en-US" sz="1700" dirty="0" smtClean="0">
                <a:latin typeface="+mn-lt"/>
                <a:ea typeface="+mn-ea"/>
                <a:cs typeface="+mn-cs"/>
              </a:rPr>
              <a:t>）</a:t>
            </a:r>
            <a:endParaRPr kumimoji="1" lang="en-US" altLang="zh-CN" sz="1700" dirty="0" smtClean="0"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1700" dirty="0" smtClean="0">
                <a:latin typeface="+mn-lt"/>
                <a:ea typeface="+mn-ea"/>
                <a:cs typeface="+mn-cs"/>
              </a:rPr>
              <a:t>中航成都飞机工业集团</a:t>
            </a:r>
            <a:endParaRPr kumimoji="1" lang="en-US" altLang="zh-CN" sz="1700" dirty="0">
              <a:latin typeface="+mn-lt"/>
              <a:ea typeface="+mn-ea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700" dirty="0">
                <a:latin typeface="+mn-lt"/>
                <a:ea typeface="+mn-ea"/>
                <a:cs typeface="+mn-cs"/>
              </a:rPr>
              <a:t>实训</a:t>
            </a:r>
            <a:endParaRPr kumimoji="1" lang="en-US" altLang="zh-CN" sz="1700" dirty="0"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1700" dirty="0" smtClean="0">
                <a:latin typeface="+mn-lt"/>
                <a:ea typeface="+mn-ea"/>
                <a:cs typeface="+mn-cs"/>
              </a:rPr>
              <a:t>北京</a:t>
            </a:r>
            <a:r>
              <a:rPr kumimoji="1" lang="zh-CN" altLang="en-US" sz="1700" dirty="0">
                <a:latin typeface="+mn-lt"/>
                <a:ea typeface="+mn-ea"/>
                <a:cs typeface="+mn-cs"/>
              </a:rPr>
              <a:t>航空航天，南京</a:t>
            </a:r>
            <a:r>
              <a:rPr kumimoji="1" lang="zh-CN" altLang="en-US" sz="1700" dirty="0" smtClean="0">
                <a:latin typeface="+mn-lt"/>
                <a:ea typeface="+mn-ea"/>
                <a:cs typeface="+mn-cs"/>
              </a:rPr>
              <a:t>大学，山东大学硕士生</a:t>
            </a:r>
            <a:r>
              <a:rPr kumimoji="1" lang="zh-CN" altLang="en-US" sz="1700" dirty="0">
                <a:latin typeface="+mn-lt"/>
                <a:ea typeface="+mn-ea"/>
                <a:cs typeface="+mn-cs"/>
              </a:rPr>
              <a:t>实训</a:t>
            </a:r>
            <a:endParaRPr kumimoji="1" lang="en-US" altLang="zh-CN" sz="1700" dirty="0"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1700" dirty="0">
                <a:latin typeface="+mn-lt"/>
                <a:ea typeface="+mn-ea"/>
                <a:cs typeface="+mn-cs"/>
              </a:rPr>
              <a:t>西安交大全日硕士</a:t>
            </a:r>
            <a:r>
              <a:rPr kumimoji="1" lang="zh-CN" altLang="en-US" sz="1700" dirty="0" smtClean="0">
                <a:latin typeface="+mn-lt"/>
                <a:ea typeface="+mn-ea"/>
                <a:cs typeface="+mn-cs"/>
              </a:rPr>
              <a:t>培养</a:t>
            </a:r>
            <a:r>
              <a:rPr kumimoji="1" lang="en-US" altLang="zh-CN" sz="1700" dirty="0" smtClean="0">
                <a:latin typeface="+mn-lt"/>
                <a:ea typeface="+mn-ea"/>
                <a:cs typeface="+mn-cs"/>
              </a:rPr>
              <a:t> </a:t>
            </a:r>
            <a:r>
              <a:rPr kumimoji="1" lang="zh-CN" altLang="en-US" sz="1700" dirty="0" smtClean="0">
                <a:latin typeface="+mn-lt"/>
                <a:ea typeface="+mn-ea"/>
                <a:cs typeface="+mn-cs"/>
              </a:rPr>
              <a:t>特聘专家</a:t>
            </a:r>
            <a:endParaRPr kumimoji="1" lang="en-US" altLang="zh-CN" sz="1700" dirty="0" smtClean="0"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1700" dirty="0" smtClean="0">
                <a:latin typeface="+mn-lt"/>
                <a:ea typeface="+mn-ea"/>
                <a:cs typeface="+mn-cs"/>
              </a:rPr>
              <a:t>北京中科院计算所</a:t>
            </a:r>
            <a:r>
              <a:rPr kumimoji="1" lang="en-US" altLang="zh-CN" sz="1700" dirty="0" smtClean="0">
                <a:latin typeface="+mn-lt"/>
                <a:ea typeface="+mn-ea"/>
                <a:cs typeface="+mn-cs"/>
              </a:rPr>
              <a:t> </a:t>
            </a:r>
            <a:r>
              <a:rPr kumimoji="1" lang="zh-CN" altLang="en-US" sz="1700" dirty="0" smtClean="0">
                <a:latin typeface="+mn-lt"/>
                <a:ea typeface="+mn-ea"/>
                <a:cs typeface="+mn-cs"/>
              </a:rPr>
              <a:t>企业咨询师</a:t>
            </a:r>
            <a:endParaRPr kumimoji="1" lang="en-US" altLang="zh-CN" sz="1700" dirty="0" smtClean="0"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zh-CN" altLang="en-US" sz="1700" dirty="0" smtClean="0">
                <a:latin typeface="+mn-lt"/>
                <a:ea typeface="+mn-ea"/>
                <a:cs typeface="+mn-cs"/>
              </a:rPr>
              <a:t>北京慧科集团 特聘专家</a:t>
            </a:r>
            <a:endParaRPr kumimoji="1" lang="en-US" altLang="zh-CN" sz="17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03530" y="39560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 am </a:t>
            </a:r>
            <a:r>
              <a:rPr kumimoji="1" lang="en-US" altLang="zh-CN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JohnYu</a:t>
            </a:r>
            <a:endParaRPr kumimoji="1" lang="en-US" altLang="zh-CN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11548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Conditional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()?</a:t>
            </a:r>
            <a:r>
              <a:rPr kumimoji="1" lang="en-US" altLang="zh-CN" dirty="0" err="1"/>
              <a:t>a:b</a:t>
            </a:r>
            <a:endParaRPr kumimoji="1" lang="zh-CN" altLang="en-US" dirty="0"/>
          </a:p>
          <a:p>
            <a:pPr lvl="1"/>
            <a:endParaRPr kumimoji="1" lang="zh-CN" altLang="en-US" dirty="0"/>
          </a:p>
          <a:p>
            <a:r>
              <a:rPr kumimoji="1" lang="en-US" altLang="zh-CN" dirty="0"/>
              <a:t>new</a:t>
            </a:r>
            <a:r>
              <a:rPr kumimoji="1" lang="zh-CN" altLang="en-US" dirty="0"/>
              <a:t> </a:t>
            </a:r>
          </a:p>
          <a:p>
            <a:r>
              <a:rPr kumimoji="1" lang="en-US" altLang="zh-CN" dirty="0"/>
              <a:t>.</a:t>
            </a:r>
            <a:endParaRPr kumimoji="1" lang="zh-CN" altLang="en-US" dirty="0"/>
          </a:p>
          <a:p>
            <a:r>
              <a:rPr kumimoji="1" lang="en-US" altLang="zh-CN" dirty="0" err="1"/>
              <a:t>Instanceof</a:t>
            </a:r>
            <a:endParaRPr kumimoji="1" lang="zh-CN" altLang="en-US" dirty="0"/>
          </a:p>
          <a:p>
            <a:pPr lvl="1"/>
            <a:r>
              <a:rPr kumimoji="1" lang="en-US" altLang="zh-CN" dirty="0" err="1"/>
              <a:t>instanceof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Operators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621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Access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Modifiers</a:t>
            </a:r>
            <a:endParaRPr kumimoji="1" lang="zh-CN" altLang="en-US" dirty="0"/>
          </a:p>
          <a:p>
            <a:pPr lvl="1"/>
            <a:r>
              <a:rPr kumimoji="1" lang="en-US" altLang="zh-CN" dirty="0" err="1"/>
              <a:t>Visable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package(none)</a:t>
            </a:r>
            <a:endParaRPr kumimoji="1" lang="zh-CN" altLang="en-US" dirty="0"/>
          </a:p>
          <a:p>
            <a:pPr lvl="1"/>
            <a:r>
              <a:rPr kumimoji="1" lang="en-US" altLang="zh-CN" dirty="0" err="1"/>
              <a:t>Visable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</a:t>
            </a:r>
            <a:r>
              <a:rPr kumimoji="1" lang="zh-CN" altLang="en-US" dirty="0"/>
              <a:t> </a:t>
            </a:r>
            <a:r>
              <a:rPr kumimoji="1" lang="en-US" altLang="zh-CN" dirty="0"/>
              <a:t>(private)</a:t>
            </a:r>
            <a:endParaRPr kumimoji="1" lang="zh-CN" altLang="en-US" dirty="0"/>
          </a:p>
          <a:p>
            <a:pPr lvl="1"/>
            <a:r>
              <a:rPr kumimoji="1" lang="en-US" altLang="zh-CN" dirty="0" err="1"/>
              <a:t>Visable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world</a:t>
            </a:r>
            <a:r>
              <a:rPr kumimoji="1" lang="zh-CN" altLang="en-US" dirty="0"/>
              <a:t> </a:t>
            </a:r>
            <a:r>
              <a:rPr kumimoji="1" lang="en-US" altLang="zh-CN" dirty="0"/>
              <a:t>(public)</a:t>
            </a:r>
            <a:endParaRPr kumimoji="1" lang="zh-CN" altLang="en-US" dirty="0"/>
          </a:p>
          <a:p>
            <a:pPr lvl="1"/>
            <a:r>
              <a:rPr kumimoji="1" lang="en-US" altLang="zh-CN" dirty="0" err="1"/>
              <a:t>Visable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package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subclass(protected)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en-US" altLang="zh-CN" dirty="0"/>
              <a:t>Non-Access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Modifiers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static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final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synchronized</a:t>
            </a:r>
            <a:endParaRPr kumimoji="1" lang="zh-CN" altLang="en-US" dirty="0"/>
          </a:p>
          <a:p>
            <a:pPr lvl="1"/>
            <a:r>
              <a:rPr kumimoji="1" lang="en-US" altLang="zh-CN" dirty="0" err="1"/>
              <a:t>trainsiant</a:t>
            </a:r>
            <a:r>
              <a:rPr kumimoji="1" lang="en-US" altLang="zh-CN" dirty="0"/>
              <a:t>/native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Modifiers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7678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/>
              <a:t>Decision</a:t>
            </a:r>
            <a:r>
              <a:rPr kumimoji="1" lang="zh-CN" altLang="en-US"/>
              <a:t>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28" y="2088573"/>
            <a:ext cx="3213100" cy="4038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0" y="2069523"/>
            <a:ext cx="3187700" cy="4076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672" y="1981200"/>
            <a:ext cx="4823486" cy="415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46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7614" y="270996"/>
            <a:ext cx="11166186" cy="1087157"/>
          </a:xfrm>
        </p:spPr>
        <p:txBody>
          <a:bodyPr/>
          <a:lstStyle/>
          <a:p>
            <a:r>
              <a:rPr kumimoji="1" lang="en-US" altLang="zh-CN"/>
              <a:t>while,do..while,for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14" y="1621389"/>
            <a:ext cx="3365500" cy="5105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423" y="1621388"/>
            <a:ext cx="3905832" cy="50357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858" y="1621387"/>
            <a:ext cx="3497697" cy="503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14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725326"/>
          </a:xfrm>
        </p:spPr>
        <p:txBody>
          <a:bodyPr/>
          <a:lstStyle/>
          <a:p>
            <a:r>
              <a:rPr kumimoji="1" lang="en-US" altLang="zh-CN"/>
              <a:t>Passing</a:t>
            </a:r>
            <a:r>
              <a:rPr kumimoji="1" lang="zh-CN" altLang="en-US"/>
              <a:t> </a:t>
            </a:r>
            <a:r>
              <a:rPr kumimoji="1" lang="en-US" altLang="zh-CN"/>
              <a:t>Parameters</a:t>
            </a:r>
            <a:r>
              <a:rPr kumimoji="1" lang="zh-CN" altLang="en-US"/>
              <a:t> </a:t>
            </a:r>
            <a:r>
              <a:rPr kumimoji="1" lang="en-US" altLang="zh-CN"/>
              <a:t>by</a:t>
            </a:r>
            <a:r>
              <a:rPr kumimoji="1" lang="zh-CN" altLang="en-US"/>
              <a:t> </a:t>
            </a:r>
            <a:r>
              <a:rPr kumimoji="1" lang="en-US" altLang="zh-CN"/>
              <a:t>Value</a:t>
            </a:r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java</a:t>
            </a:r>
            <a:r>
              <a:rPr kumimoji="1" lang="zh-CN" altLang="en-US"/>
              <a:t> </a:t>
            </a:r>
            <a:r>
              <a:rPr kumimoji="1" lang="en-US" altLang="zh-CN"/>
              <a:t>method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06" y="2539999"/>
            <a:ext cx="7576430" cy="179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10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zh-CN" altLang="en-US"/>
              <a:t>排序问题</a:t>
            </a:r>
          </a:p>
          <a:p>
            <a:pPr>
              <a:lnSpc>
                <a:spcPct val="200000"/>
              </a:lnSpc>
            </a:pPr>
            <a:r>
              <a:rPr kumimoji="1" lang="zh-CN" altLang="en-US"/>
              <a:t>查找问题</a:t>
            </a:r>
          </a:p>
          <a:p>
            <a:pPr>
              <a:lnSpc>
                <a:spcPct val="200000"/>
              </a:lnSpc>
            </a:pPr>
            <a:r>
              <a:rPr kumimoji="1" lang="zh-CN" altLang="en-US"/>
              <a:t>链表操作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算法及数据结构练习</a:t>
            </a:r>
          </a:p>
        </p:txBody>
      </p:sp>
    </p:spTree>
    <p:extLst>
      <p:ext uri="{BB962C8B-B14F-4D97-AF65-F5344CB8AC3E}">
        <p14:creationId xmlns:p14="http://schemas.microsoft.com/office/powerpoint/2010/main" val="299394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kumimoji="1" lang="zh-CN" altLang="en-US" dirty="0"/>
              <a:t>知识点讲解</a:t>
            </a:r>
            <a:r>
              <a:rPr kumimoji="1" lang="en-US" altLang="zh-CN" dirty="0"/>
              <a:t>+</a:t>
            </a:r>
            <a:r>
              <a:rPr kumimoji="1" lang="zh-CN" altLang="en-US" dirty="0"/>
              <a:t>训练</a:t>
            </a:r>
          </a:p>
          <a:p>
            <a:pPr>
              <a:lnSpc>
                <a:spcPct val="200000"/>
              </a:lnSpc>
            </a:pPr>
            <a:r>
              <a:rPr kumimoji="1" lang="zh-CN" altLang="en-US" dirty="0"/>
              <a:t>课后作业</a:t>
            </a:r>
            <a:r>
              <a:rPr kumimoji="1" lang="en-US" altLang="zh-CN" dirty="0"/>
              <a:t>+</a:t>
            </a:r>
            <a:r>
              <a:rPr kumimoji="1" lang="zh-CN" altLang="en-US" dirty="0"/>
              <a:t>作业点评</a:t>
            </a:r>
          </a:p>
          <a:p>
            <a:pPr>
              <a:lnSpc>
                <a:spcPct val="200000"/>
              </a:lnSpc>
            </a:pPr>
            <a:r>
              <a:rPr kumimoji="1" lang="zh-CN" altLang="en-US" dirty="0" smtClean="0"/>
              <a:t>每周项目</a:t>
            </a:r>
            <a:endParaRPr kumimoji="1" lang="zh-CN" altLang="en-US" dirty="0"/>
          </a:p>
          <a:p>
            <a:pPr>
              <a:lnSpc>
                <a:spcPct val="200000"/>
              </a:lnSpc>
            </a:pPr>
            <a:r>
              <a:rPr kumimoji="1" lang="zh-CN" altLang="en-US" dirty="0"/>
              <a:t>周末项目评审</a:t>
            </a:r>
          </a:p>
          <a:p>
            <a:pPr>
              <a:lnSpc>
                <a:spcPct val="200000"/>
              </a:lnSpc>
            </a:pPr>
            <a:r>
              <a:rPr kumimoji="1" lang="zh-CN" altLang="en-US" dirty="0"/>
              <a:t>综合项目</a:t>
            </a:r>
            <a:r>
              <a:rPr kumimoji="1" lang="en-US" altLang="zh-CN" dirty="0"/>
              <a:t>+</a:t>
            </a:r>
            <a:r>
              <a:rPr kumimoji="1" lang="zh-CN" altLang="en-US" dirty="0"/>
              <a:t>评审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过程</a:t>
            </a:r>
          </a:p>
        </p:txBody>
      </p:sp>
    </p:spTree>
    <p:extLst>
      <p:ext uri="{BB962C8B-B14F-4D97-AF65-F5344CB8AC3E}">
        <p14:creationId xmlns:p14="http://schemas.microsoft.com/office/powerpoint/2010/main" val="376254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关于认知层面：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背景、需求、原理（模式）、接口、语法糖，库，框架、应用</a:t>
            </a:r>
          </a:p>
          <a:p>
            <a:pPr>
              <a:lnSpc>
                <a:spcPct val="150000"/>
              </a:lnSpc>
            </a:pPr>
            <a:r>
              <a:rPr kumimoji="1" lang="zh-CN" altLang="en-US"/>
              <a:t>何重何轻？</a:t>
            </a:r>
          </a:p>
          <a:p>
            <a:pPr>
              <a:lnSpc>
                <a:spcPct val="150000"/>
              </a:lnSpc>
            </a:pPr>
            <a:r>
              <a:rPr kumimoji="1" lang="zh-CN" altLang="en-US"/>
              <a:t>自学为什么重要？</a:t>
            </a:r>
          </a:p>
          <a:p>
            <a:pPr>
              <a:lnSpc>
                <a:spcPct val="150000"/>
              </a:lnSpc>
            </a:pPr>
            <a:r>
              <a:rPr kumimoji="1" lang="en-US" altLang="zh-CN"/>
              <a:t>team</a:t>
            </a:r>
            <a:r>
              <a:rPr kumimoji="1" lang="zh-CN" altLang="en-US"/>
              <a:t>为什么重要？</a:t>
            </a:r>
          </a:p>
          <a:p>
            <a:pPr>
              <a:lnSpc>
                <a:spcPct val="150000"/>
              </a:lnSpc>
            </a:pPr>
            <a:r>
              <a:rPr kumimoji="1" lang="zh-CN" altLang="en-US"/>
              <a:t>对“开发语言”的认知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写在前面的几句话</a:t>
            </a:r>
          </a:p>
        </p:txBody>
      </p:sp>
    </p:spTree>
    <p:extLst>
      <p:ext uri="{BB962C8B-B14F-4D97-AF65-F5344CB8AC3E}">
        <p14:creationId xmlns:p14="http://schemas.microsoft.com/office/powerpoint/2010/main" val="1315372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/>
              <a:t>Java</a:t>
            </a:r>
            <a:r>
              <a:rPr kumimoji="1" lang="zh-CN" altLang="en-US"/>
              <a:t> </a:t>
            </a:r>
            <a:r>
              <a:rPr kumimoji="1" lang="en-US" altLang="zh-CN"/>
              <a:t>Language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8128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65F4110-C0FC-4D61-ACD2-A7C950EAE9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1995—9 </a:t>
            </a:r>
            <a:r>
              <a:rPr kumimoji="1" lang="en-US" altLang="zh-CN" sz="4800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million-Java10</a:t>
            </a:r>
            <a:r>
              <a:rPr kumimoji="1" lang="zh-CN" altLang="en-US" sz="4800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kumimoji="1" lang="en-US" altLang="zh-CN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CC94CBDB-A76C-499E-95AB-C0A049E315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2168" r="28919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r="2" b="5271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16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29" y="426762"/>
            <a:ext cx="4039751" cy="15218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684" y="426762"/>
            <a:ext cx="5059218" cy="18889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29" y="4485417"/>
            <a:ext cx="3875807" cy="17024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200" y="4485417"/>
            <a:ext cx="5613400" cy="1651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8531" y="2315684"/>
            <a:ext cx="5314371" cy="13671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530" y="2233023"/>
            <a:ext cx="3987356" cy="199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63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/>
              <a:t>Java</a:t>
            </a:r>
            <a:r>
              <a:rPr kumimoji="1" lang="zh-CN" altLang="en-US"/>
              <a:t> </a:t>
            </a:r>
            <a:r>
              <a:rPr kumimoji="1" lang="en-US" altLang="zh-CN"/>
              <a:t>Language</a:t>
            </a:r>
            <a:endParaRPr kumimoji="1" lang="zh-CN" altLang="en-US"/>
          </a:p>
          <a:p>
            <a:pPr>
              <a:lnSpc>
                <a:spcPct val="150000"/>
              </a:lnSpc>
            </a:pPr>
            <a:r>
              <a:rPr kumimoji="1" lang="en-US" altLang="zh-CN"/>
              <a:t>VM</a:t>
            </a:r>
            <a:r>
              <a:rPr kumimoji="1" lang="zh-CN" altLang="en-US"/>
              <a:t> </a:t>
            </a:r>
            <a:r>
              <a:rPr kumimoji="1" lang="en-US" altLang="zh-CN"/>
              <a:t>Spec</a:t>
            </a:r>
            <a:endParaRPr kumimoji="1" lang="zh-CN" altLang="en-US"/>
          </a:p>
          <a:p>
            <a:pPr>
              <a:lnSpc>
                <a:spcPct val="150000"/>
              </a:lnSpc>
            </a:pPr>
            <a:r>
              <a:rPr kumimoji="1" lang="en-US" altLang="zh-CN"/>
              <a:t>Class</a:t>
            </a:r>
            <a:r>
              <a:rPr kumimoji="1" lang="zh-CN" altLang="en-US"/>
              <a:t> </a:t>
            </a:r>
            <a:r>
              <a:rPr kumimoji="1" lang="en-US" altLang="zh-CN"/>
              <a:t>Bytecode</a:t>
            </a:r>
            <a:r>
              <a:rPr kumimoji="1" lang="zh-CN" altLang="en-US"/>
              <a:t> </a:t>
            </a:r>
            <a:r>
              <a:rPr kumimoji="1" lang="en-US" altLang="zh-CN"/>
              <a:t>Spec</a:t>
            </a:r>
            <a:endParaRPr kumimoji="1" lang="zh-CN" altLang="en-US"/>
          </a:p>
          <a:p>
            <a:pPr>
              <a:lnSpc>
                <a:spcPct val="150000"/>
              </a:lnSpc>
            </a:pPr>
            <a:r>
              <a:rPr kumimoji="1" lang="en-US" altLang="zh-CN"/>
              <a:t>JavaAPI</a:t>
            </a:r>
            <a:r>
              <a:rPr kumimoji="1" lang="zh-CN" altLang="en-US"/>
              <a:t> </a:t>
            </a:r>
            <a:r>
              <a:rPr kumimoji="1" lang="en-US" altLang="zh-CN"/>
              <a:t>Standerded</a:t>
            </a:r>
            <a:r>
              <a:rPr kumimoji="1" lang="zh-CN" altLang="en-US"/>
              <a:t> </a:t>
            </a:r>
            <a:r>
              <a:rPr kumimoji="1" lang="en-US" altLang="zh-CN"/>
              <a:t>Class</a:t>
            </a:r>
            <a:r>
              <a:rPr kumimoji="1" lang="zh-CN" altLang="en-US"/>
              <a:t> </a:t>
            </a:r>
            <a:r>
              <a:rPr kumimoji="1" lang="en-US" altLang="zh-CN"/>
              <a:t>Library</a:t>
            </a:r>
            <a:endParaRPr kumimoji="1" lang="zh-CN" altLang="en-US"/>
          </a:p>
          <a:p>
            <a:pPr>
              <a:lnSpc>
                <a:spcPct val="150000"/>
              </a:lnSpc>
            </a:pPr>
            <a:r>
              <a:rPr kumimoji="1" lang="en-US" altLang="zh-CN"/>
              <a:t>Third</a:t>
            </a:r>
            <a:r>
              <a:rPr kumimoji="1" lang="zh-CN" altLang="en-US"/>
              <a:t> </a:t>
            </a:r>
            <a:r>
              <a:rPr kumimoji="1" lang="en-US" altLang="zh-CN"/>
              <a:t>Java</a:t>
            </a:r>
            <a:r>
              <a:rPr kumimoji="1" lang="zh-CN" altLang="en-US"/>
              <a:t> </a:t>
            </a:r>
            <a:r>
              <a:rPr kumimoji="1" lang="en-US" altLang="zh-CN"/>
              <a:t>Class</a:t>
            </a:r>
            <a:r>
              <a:rPr kumimoji="1" lang="zh-CN" altLang="en-US"/>
              <a:t> </a:t>
            </a:r>
            <a:r>
              <a:rPr kumimoji="1" lang="en-US" altLang="zh-CN"/>
              <a:t>Library</a:t>
            </a:r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JavaSpecialfication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227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532965"/>
            <a:ext cx="3032760" cy="46439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err="1" smtClean="0"/>
              <a:t>JavaSE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JavaME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JavaCard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JavaEE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kumimoji="1" lang="en-US" altLang="zh-CN" dirty="0" err="1" smtClean="0"/>
              <a:t>JavaTV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en-US" altLang="zh-CN" dirty="0" smtClean="0"/>
              <a:t>...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Platform</a:t>
            </a:r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393580" y="1356958"/>
            <a:ext cx="696022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/>
              <a:t>请区分一些概念：</a:t>
            </a:r>
            <a:endParaRPr kumimoji="1" lang="en-US" altLang="zh-CN" sz="2400" b="1" dirty="0" smtClean="0"/>
          </a:p>
          <a:p>
            <a:r>
              <a:rPr kumimoji="1" lang="en-US" altLang="zh-CN" sz="2400" b="1" dirty="0" smtClean="0"/>
              <a:t>JDK</a:t>
            </a:r>
          </a:p>
          <a:p>
            <a:r>
              <a:rPr kumimoji="1" lang="en-US" altLang="zh-CN" sz="2400" b="1" dirty="0" smtClean="0"/>
              <a:t>JRE</a:t>
            </a:r>
          </a:p>
          <a:p>
            <a:r>
              <a:rPr kumimoji="1" lang="en-US" altLang="zh-CN" sz="2400" b="1" dirty="0" smtClean="0"/>
              <a:t>JVM</a:t>
            </a:r>
          </a:p>
          <a:p>
            <a:r>
              <a:rPr kumimoji="1" lang="en-US" altLang="zh-CN" sz="2400" b="1" dirty="0" smtClean="0"/>
              <a:t>IDE</a:t>
            </a:r>
          </a:p>
          <a:p>
            <a:endParaRPr kumimoji="1" lang="en-US" altLang="zh-CN" sz="2400" b="1" dirty="0"/>
          </a:p>
          <a:p>
            <a:r>
              <a:rPr kumimoji="1" lang="en-US" altLang="zh-CN" sz="2400" b="1" dirty="0" smtClean="0"/>
              <a:t>JAVA_HOME</a:t>
            </a:r>
          </a:p>
          <a:p>
            <a:r>
              <a:rPr kumimoji="1" lang="en-US" altLang="zh-CN" sz="2400" b="1" dirty="0" smtClean="0"/>
              <a:t>JRE_HOME</a:t>
            </a:r>
          </a:p>
          <a:p>
            <a:r>
              <a:rPr kumimoji="1" lang="en-US" altLang="zh-CN" sz="2400" b="1" dirty="0" err="1" smtClean="0"/>
              <a:t>ClASSPATH</a:t>
            </a:r>
            <a:endParaRPr kumimoji="1" lang="en-US" altLang="zh-CN" sz="2400" b="1" dirty="0" smtClean="0"/>
          </a:p>
          <a:p>
            <a:endParaRPr kumimoji="1" lang="en-US" altLang="zh-CN" sz="2400" b="1" dirty="0" smtClean="0"/>
          </a:p>
          <a:p>
            <a:r>
              <a:rPr kumimoji="1" lang="en-US" altLang="zh-CN" sz="2400" b="1" dirty="0" smtClean="0"/>
              <a:t>JIT</a:t>
            </a:r>
          </a:p>
          <a:p>
            <a:r>
              <a:rPr kumimoji="1" lang="en-US" altLang="zh-CN" sz="2400" b="1" dirty="0" smtClean="0"/>
              <a:t>AOT</a:t>
            </a:r>
          </a:p>
          <a:p>
            <a:r>
              <a:rPr kumimoji="1" lang="en-US" altLang="zh-CN" sz="2400" b="1" dirty="0" smtClean="0"/>
              <a:t>TCK</a:t>
            </a:r>
          </a:p>
          <a:p>
            <a:r>
              <a:rPr kumimoji="1" lang="en-US" altLang="zh-CN" sz="2400" b="1" dirty="0" smtClean="0"/>
              <a:t>JCP</a:t>
            </a:r>
          </a:p>
          <a:p>
            <a:endParaRPr kumimoji="1" lang="en-US" altLang="zh-CN" sz="2400" b="1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3520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28294</TotalTime>
  <Words>414</Words>
  <Application>Microsoft Macintosh PowerPoint</Application>
  <PresentationFormat>宽屏</PresentationFormat>
  <Paragraphs>134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DengXian</vt:lpstr>
      <vt:lpstr>DengXian Light</vt:lpstr>
      <vt:lpstr>Microsoft YaHei</vt:lpstr>
      <vt:lpstr>Monaco</vt:lpstr>
      <vt:lpstr>Arial</vt:lpstr>
      <vt:lpstr>Office 主题</vt:lpstr>
      <vt:lpstr>Starting….</vt:lpstr>
      <vt:lpstr>I am JohnYu</vt:lpstr>
      <vt:lpstr>过程</vt:lpstr>
      <vt:lpstr>写在前面的几句话</vt:lpstr>
      <vt:lpstr>Java Language</vt:lpstr>
      <vt:lpstr>1995—9 million-Java10 </vt:lpstr>
      <vt:lpstr>PowerPoint 演示文稿</vt:lpstr>
      <vt:lpstr>JavaSpecialfication</vt:lpstr>
      <vt:lpstr>Platform</vt:lpstr>
      <vt:lpstr>Java Architecture</vt:lpstr>
      <vt:lpstr>JVM</vt:lpstr>
      <vt:lpstr>SDK Tools</vt:lpstr>
      <vt:lpstr>Runtime Memory Areas</vt:lpstr>
      <vt:lpstr>Environment Setup</vt:lpstr>
      <vt:lpstr>IDE</vt:lpstr>
      <vt:lpstr>Basic Syntax</vt:lpstr>
      <vt:lpstr>DATA TYPE </vt:lpstr>
      <vt:lpstr>Java Variables</vt:lpstr>
      <vt:lpstr>Operators</vt:lpstr>
      <vt:lpstr>Operators</vt:lpstr>
      <vt:lpstr>Modifiers</vt:lpstr>
      <vt:lpstr>Decision </vt:lpstr>
      <vt:lpstr>while,do..while,for</vt:lpstr>
      <vt:lpstr>java method</vt:lpstr>
      <vt:lpstr>算法及数据结构练习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JavaScript面向对象</dc:title>
  <dc:creator>john yu</dc:creator>
  <cp:lastModifiedBy>yu john</cp:lastModifiedBy>
  <cp:revision>411</cp:revision>
  <dcterms:created xsi:type="dcterms:W3CDTF">2016-05-12T01:33:20Z</dcterms:created>
  <dcterms:modified xsi:type="dcterms:W3CDTF">2018-07-03T02:09:38Z</dcterms:modified>
</cp:coreProperties>
</file>